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ink/ink1.xml" ContentType="application/inkml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270" r:id="rId29"/>
    <p:sldId id="341" r:id="rId30"/>
    <p:sldId id="311" r:id="rId31"/>
    <p:sldId id="342" r:id="rId32"/>
    <p:sldId id="339" r:id="rId33"/>
    <p:sldId id="331" r:id="rId34"/>
    <p:sldId id="283" r:id="rId35"/>
    <p:sldId id="273" r:id="rId36"/>
    <p:sldId id="268" r:id="rId37"/>
    <p:sldId id="322" r:id="rId38"/>
    <p:sldId id="332" r:id="rId39"/>
    <p:sldId id="272" r:id="rId40"/>
    <p:sldId id="289" r:id="rId41"/>
    <p:sldId id="329" r:id="rId42"/>
  </p:sldIdLst>
  <p:sldSz cx="18288000" cy="10287000"/>
  <p:notesSz cx="9296400" cy="7010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B5B"/>
    <a:srgbClr val="A80F78"/>
    <a:srgbClr val="3399FF"/>
    <a:srgbClr val="D0B0BD"/>
    <a:srgbClr val="0033CC"/>
    <a:srgbClr val="F905B3"/>
    <a:srgbClr val="1753F1"/>
    <a:srgbClr val="558ED5"/>
    <a:srgbClr val="4F81BD"/>
    <a:srgbClr val="087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90F31-2C14-4B81-A4CC-2C61F1498F86}" v="51" dt="2023-05-11T18:16:35.1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602"/>
          </a:xfrm>
          <a:prstGeom prst="rect">
            <a:avLst/>
          </a:prstGeom>
        </p:spPr>
        <p:txBody>
          <a:bodyPr vert="horz" lIns="52162" tIns="26081" rIns="52162" bIns="26081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2" y="3"/>
            <a:ext cx="4028440" cy="351602"/>
          </a:xfrm>
          <a:prstGeom prst="rect">
            <a:avLst/>
          </a:prstGeom>
        </p:spPr>
        <p:txBody>
          <a:bodyPr vert="horz" lIns="52162" tIns="26081" rIns="52162" bIns="26081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62" tIns="26081" rIns="52162" bIns="260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9"/>
            <a:ext cx="7437120" cy="2759803"/>
          </a:xfrm>
          <a:prstGeom prst="rect">
            <a:avLst/>
          </a:prstGeom>
        </p:spPr>
        <p:txBody>
          <a:bodyPr vert="horz" lIns="52162" tIns="26081" rIns="52162" bIns="260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1"/>
            <a:ext cx="4028440" cy="351601"/>
          </a:xfrm>
          <a:prstGeom prst="rect">
            <a:avLst/>
          </a:prstGeom>
        </p:spPr>
        <p:txBody>
          <a:bodyPr vert="horz" lIns="52162" tIns="26081" rIns="52162" bIns="26081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2" y="6658801"/>
            <a:ext cx="4028440" cy="351601"/>
          </a:xfrm>
          <a:prstGeom prst="rect">
            <a:avLst/>
          </a:prstGeom>
        </p:spPr>
        <p:txBody>
          <a:bodyPr vert="horz" lIns="52162" tIns="26081" rIns="52162" bIns="26081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5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1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25,231,339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5/17/2023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5/17/2023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5/17/2023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CDA9B9"/>
            </a:gs>
            <a:gs pos="50000">
              <a:schemeClr val="bg2"/>
            </a:gs>
            <a:gs pos="100000">
              <a:srgbClr val="7F0B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nam04.safelinks.protection.outlook.com/?url=https%3A%2F%2Fwww.showme.com%2Fsh%3Fh%3DOFErZo0&amp;data=05%7C01%7Cladams%40hcde-texas.org%7C7decbdda0358419ba5d608db564d7b53%7C4b1e08a6362644b1bee4c614c2ebaebe%7C0%7C0%7C638198663025854907%7CUnknown%7CTWFpbGZsb3d8eyJWIjoiMC4wLjAwMDAiLCJQIjoiV2luMzIiLCJBTiI6Ik1haWwiLCJXVCI6Mn0%3D%7C3000%7C%7C%7C&amp;sdata=LE%2BOp%2Flg7EJtguTUO%2B1S13uxTl%2Bo426PQNWS7S9Mfeo%3D&amp;reserved=0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hyperlink" Target="https://hcde-texas.org/transparency/tax-rat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customXml" Target="../ink/ink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9.png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customXml" Target="../ink/ink3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0.png"/><Relationship Id="rId14" Type="http://schemas.openxmlformats.org/officeDocument/2006/relationships/customXml" Target="../ink/ink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9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1" y="414518"/>
            <a:ext cx="18279110" cy="9875021"/>
            <a:chOff x="9411" y="0"/>
            <a:chExt cx="18279110" cy="1028954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5202" y="0"/>
              <a:ext cx="6892797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46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7F0B5B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April 30, 2023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79629" y="6845844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68FB1-0273-7EB3-69D9-7A6DAC45D258}"/>
              </a:ext>
            </a:extLst>
          </p:cNvPr>
          <p:cNvSpPr txBox="1"/>
          <p:nvPr/>
        </p:nvSpPr>
        <p:spPr>
          <a:xfrm>
            <a:off x="361074" y="7309363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/>
              </a:rPr>
              <a:t>https://www.showme.com/sh?h=OFErZo0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rgbClr val="002060"/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April 30, 2023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Total Fee for Service Revenues (G/F)  $16,874,042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Total Revenues                      $85,003,521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7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44018" y="5422174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20243" y="6568566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324004" y="6575607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107953" y="4769672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   $16,874,042 - 15,069,947</a:t>
            </a:r>
          </a:p>
          <a:p>
            <a:endParaRPr lang="en-US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$ 15,069,947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24004" y="5753240"/>
            <a:ext cx="6198561" cy="33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2877801" y="8157998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-4% FY22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2321471" y="8164422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955575" y="8164422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21% FY22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9741861" y="8157998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12% FY23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542" y="168729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11" y="887025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2022</a:t>
            </a: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-2023</a:t>
            </a: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B684C-A2EE-8CE3-F0FD-86C171A01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370" y="283324"/>
            <a:ext cx="10703857" cy="8497994"/>
          </a:xfrm>
          <a:prstGeom prst="rect">
            <a:avLst/>
          </a:prstGeom>
          <a:ln w="34925">
            <a:solidFill>
              <a:srgbClr val="00206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7641"/>
            <a:ext cx="18269178" cy="9147923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002060"/>
                </a:solidFill>
                <a:latin typeface="Roboto"/>
                <a:cs typeface="Roboto"/>
              </a:rPr>
              <a:t>Budget to Actual for period ending April 30, 2023</a:t>
            </a:r>
            <a:endParaRPr sz="2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9423" y="2818592"/>
            <a:ext cx="12867973" cy="6690065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0BFEEAD-6053-DFA5-8F18-9684FA441DBB}"/>
              </a:ext>
            </a:extLst>
          </p:cNvPr>
          <p:cNvSpPr/>
          <p:nvPr/>
        </p:nvSpPr>
        <p:spPr>
          <a:xfrm rot="16200000">
            <a:off x="13132860" y="9501763"/>
            <a:ext cx="595236" cy="685800"/>
          </a:xfrm>
          <a:prstGeom prst="rightArrow">
            <a:avLst/>
          </a:prstGeom>
          <a:solidFill>
            <a:srgbClr val="1753F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002060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002060"/>
                </a:solidFill>
                <a:latin typeface="Roboto"/>
                <a:cs typeface="Roboto"/>
              </a:rPr>
              <a:t>Budget to Actual for period ending April 30, 2023</a:t>
            </a:r>
            <a:endParaRPr sz="2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09077-F65C-89CC-D8D3-5DA7ABEBE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2048" y="3084762"/>
            <a:ext cx="13937612" cy="6434009"/>
          </a:xfrm>
          <a:prstGeom prst="rect">
            <a:avLst/>
          </a:prstGeom>
          <a:ln w="88900">
            <a:solidFill>
              <a:srgbClr val="002060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CE1DE5E-1DC9-D470-C5B3-04F4A9C79DE6}"/>
              </a:ext>
            </a:extLst>
          </p:cNvPr>
          <p:cNvSpPr/>
          <p:nvPr/>
        </p:nvSpPr>
        <p:spPr>
          <a:xfrm rot="16200000">
            <a:off x="13078390" y="9597418"/>
            <a:ext cx="734888" cy="723223"/>
          </a:xfrm>
          <a:prstGeom prst="rightArrow">
            <a:avLst/>
          </a:prstGeom>
          <a:solidFill>
            <a:srgbClr val="1753F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1" y="20644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2020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April 30, 2023</a:t>
            </a:r>
            <a:endParaRPr lang="en-US" sz="4000" kern="1200" dirty="0">
              <a:solidFill>
                <a:srgbClr val="002060"/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B5EAA-905F-D56F-F7B4-9DD1C38DA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072" y="2416109"/>
            <a:ext cx="14670677" cy="7168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FY 2022-23 Donations Report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April 30, 2023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"/>
          <a:stretch/>
        </p:blipFill>
        <p:spPr>
          <a:xfrm>
            <a:off x="4528414" y="2550899"/>
            <a:ext cx="9200649" cy="62922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en-US"/>
              <a:t>`</a:t>
            </a:r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2819399" y="356965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2022-23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April 30,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A0F9C07-34DF-13E5-CCB3-A55D4FFAD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5413" y="2037970"/>
            <a:ext cx="13098972" cy="5251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TAX COLLECTIONS COMPARATIVE ANALYSIS </a:t>
            </a:r>
            <a:br>
              <a:rPr lang="en-US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April 30, 2023</a:t>
            </a:r>
            <a:endParaRPr lang="en-US" sz="3600" kern="0" dirty="0">
              <a:ln w="0"/>
              <a:solidFill>
                <a:srgbClr val="002060"/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365129" y="5143500"/>
            <a:ext cx="1728770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$580.1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12382500" y="8887364"/>
            <a:ext cx="4991100" cy="1292662"/>
          </a:xfrm>
          <a:prstGeom prst="rect">
            <a:avLst/>
          </a:prstGeom>
          <a:solidFill>
            <a:srgbClr val="7F0B5B"/>
          </a:solidFill>
          <a:ln>
            <a:solidFill>
              <a:srgbClr val="8C66B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Tax Calculator at:</a:t>
            </a:r>
            <a:endParaRPr lang="en-US" sz="220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uFill>
                  <a:solidFill>
                    <a:schemeClr val="tx2">
                      <a:lumMod val="50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hcde-texas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.org/transparency/tax-rate</a:t>
            </a:r>
            <a:r>
              <a:rPr lang="en-US" sz="2200" u="sng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200" u="sng">
              <a:ln>
                <a:solidFill>
                  <a:schemeClr val="bg2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2B0DB-FCE9-2CE3-DAA3-74642915D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937" y="2341214"/>
            <a:ext cx="13879773" cy="6270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ln w="0"/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April 30, 2023 </a:t>
            </a:r>
          </a:p>
          <a:p>
            <a:pPr algn="ctr"/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(8th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09007-0BBA-A09E-AE47-9A0017D70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/>
        </p:blipFill>
        <p:spPr>
          <a:xfrm>
            <a:off x="2854422" y="2377853"/>
            <a:ext cx="12579155" cy="7367037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a) 2022 Proposed Tax Rate = $0.004900/$100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$705,000/$25,188,000 =  2.80% Collection and assessment costs </a:t>
            </a:r>
          </a:p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April 30, 2023</a:t>
            </a:r>
            <a:endParaRPr lang="en-US" sz="32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(8th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265268" y="4862481"/>
            <a:ext cx="609601" cy="624958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117329" y="1305159"/>
            <a:ext cx="685800" cy="6905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5541B-4B6F-4AF1-A075-2C8B4D581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5552" y="2129506"/>
            <a:ext cx="11676896" cy="6090908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1339457"/>
            <a:ext cx="18278475" cy="8947543"/>
            <a:chOff x="0" y="1342859"/>
            <a:chExt cx="18278475" cy="8947543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871177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42859"/>
              <a:ext cx="7551232" cy="8944139"/>
            </a:xfrm>
            <a:prstGeom prst="rect">
              <a:avLst/>
            </a:prstGeom>
            <a:grpFill/>
          </p:spPr>
        </p:pic>
        <p:sp>
          <p:nvSpPr>
            <p:cNvPr id="7" name="object 7"/>
            <p:cNvSpPr/>
            <p:nvPr/>
          </p:nvSpPr>
          <p:spPr>
            <a:xfrm>
              <a:off x="8809990" y="6350669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7F0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/>
              <a:t>Highlights of Interim Financial Report (unaudited)</a:t>
            </a:r>
            <a:endParaRPr sz="6000" b="1"/>
          </a:p>
        </p:txBody>
      </p:sp>
      <p:sp>
        <p:nvSpPr>
          <p:cNvPr id="9" name="object 9"/>
          <p:cNvSpPr txBox="1"/>
          <p:nvPr/>
        </p:nvSpPr>
        <p:spPr>
          <a:xfrm>
            <a:off x="10755735" y="2934103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spc="-5" dirty="0">
                <a:solidFill>
                  <a:srgbClr val="13110E"/>
                </a:solidFill>
                <a:latin typeface="Roboto"/>
                <a:cs typeface="Roboto"/>
              </a:rPr>
              <a:t>April 30, 2023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2D5709-5186-46C4-AAB4-F2D328FC0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084" y="7132584"/>
            <a:ext cx="3886200" cy="10565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900"/>
            <a:ext cx="14553127" cy="164373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 dirty="0">
                <a:ln w="0"/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April 30, 2023</a:t>
            </a:r>
            <a:endParaRPr lang="en-US" sz="3200" kern="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(8th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Proposed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755586" y="3538429"/>
            <a:ext cx="1449289" cy="63814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C35EF0-31A9-4E9E-A7A9-E8EC24F0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808" y="2192427"/>
            <a:ext cx="10620381" cy="590214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April 30, 2023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5B632-FC59-6CB2-5D20-5A93D1BB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928" y="2591611"/>
            <a:ext cx="13272872" cy="2467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April 30, 2023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945" y="2312126"/>
            <a:ext cx="16196655" cy="6133961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0" y="1298444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May 17th, 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2023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23</a:t>
            </a:fld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D8FF09-763A-49CA-B4CA-74AB3D462CFE}"/>
              </a:ext>
            </a:extLst>
          </p:cNvPr>
          <p:cNvSpPr/>
          <p:nvPr/>
        </p:nvSpPr>
        <p:spPr>
          <a:xfrm>
            <a:off x="2702257" y="5747078"/>
            <a:ext cx="12010030" cy="1199632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Budget Amendments for the Month of May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rgbClr val="002060"/>
                </a:solidFill>
              </a:rPr>
              <a:t>Education Foundation Update</a:t>
            </a:r>
            <a:endParaRPr spc="-5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rgbClr val="002060"/>
                </a:solidFill>
                <a:latin typeface="Roboto"/>
                <a:cs typeface="Roboto"/>
              </a:rPr>
              <a:t>April 30, 2023</a:t>
            </a:r>
            <a:endParaRPr sz="40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1" y="454342"/>
            <a:ext cx="8043575" cy="288932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Net Equity $650,393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07" y="1860307"/>
            <a:ext cx="10133870" cy="785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A1B592-7B32-058D-4AF0-1F28EEA805E2}"/>
              </a:ext>
            </a:extLst>
          </p:cNvPr>
          <p:cNvSpPr/>
          <p:nvPr/>
        </p:nvSpPr>
        <p:spPr>
          <a:xfrm>
            <a:off x="0" y="0"/>
            <a:ext cx="13639800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5207" y="243951"/>
            <a:ext cx="9049385" cy="1562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>
                <a:solidFill>
                  <a:srgbClr val="002060"/>
                </a:solidFill>
                <a:latin typeface="Roboto"/>
                <a:cs typeface="Roboto"/>
              </a:rPr>
              <a:t>Statement of Activities Classified</a:t>
            </a:r>
            <a:endParaRPr sz="48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11200" y="-19172"/>
            <a:ext cx="4906892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0ECB2F-21BB-4249-8AB3-54C51E7B78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B04A35D-E243-2475-61D0-D517BFCDA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547" y="2761121"/>
            <a:ext cx="11553289" cy="598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931936-5D82-B1FD-093C-B105A2BC199D}"/>
              </a:ext>
            </a:extLst>
          </p:cNvPr>
          <p:cNvSpPr/>
          <p:nvPr/>
        </p:nvSpPr>
        <p:spPr>
          <a:xfrm>
            <a:off x="14443261" y="1162848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2"/>
                </a:solidFill>
                <a:cs typeface="Calibri"/>
              </a:rPr>
              <a:t>$5,000 - </a:t>
            </a:r>
            <a:r>
              <a:rPr lang="en-US" b="1" err="1">
                <a:solidFill>
                  <a:schemeClr val="tx2"/>
                </a:solidFill>
                <a:cs typeface="Calibri"/>
              </a:rPr>
              <a:t>Ecobot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B49617-9881-7B30-B601-A8A20D198A80}"/>
              </a:ext>
            </a:extLst>
          </p:cNvPr>
          <p:cNvSpPr/>
          <p:nvPr/>
        </p:nvSpPr>
        <p:spPr>
          <a:xfrm>
            <a:off x="14466306" y="2497813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2"/>
                </a:solidFill>
                <a:cs typeface="Calibri"/>
              </a:rPr>
              <a:t>$429,000 - PIE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BA1554-4CF0-7A2A-D2C9-D4229BD79575}"/>
              </a:ext>
            </a:extLst>
          </p:cNvPr>
          <p:cNvSpPr txBox="1"/>
          <p:nvPr/>
        </p:nvSpPr>
        <p:spPr>
          <a:xfrm>
            <a:off x="13561887" y="396760"/>
            <a:ext cx="20548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  <a:cs typeface="Calibri"/>
              </a:rPr>
              <a:t>REVENUES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6A39A-7F4A-A028-CFCC-ACEF93BA60C3}"/>
              </a:ext>
            </a:extLst>
          </p:cNvPr>
          <p:cNvSpPr txBox="1"/>
          <p:nvPr/>
        </p:nvSpPr>
        <p:spPr>
          <a:xfrm>
            <a:off x="13895796" y="5149919"/>
            <a:ext cx="33519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  <a:cs typeface="Calibri"/>
              </a:rPr>
              <a:t>EXPENDITURES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195386-E424-53B2-1333-9DE4A4CCFDB7}"/>
              </a:ext>
            </a:extLst>
          </p:cNvPr>
          <p:cNvSpPr/>
          <p:nvPr/>
        </p:nvSpPr>
        <p:spPr>
          <a:xfrm>
            <a:off x="14642457" y="5975821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2"/>
                </a:solidFill>
                <a:cs typeface="Calibri"/>
              </a:rPr>
              <a:t>$12,500 Sponsorships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0B18A4-9CB3-1A35-360D-6C66A6CF7CEB}"/>
              </a:ext>
            </a:extLst>
          </p:cNvPr>
          <p:cNvSpPr/>
          <p:nvPr/>
        </p:nvSpPr>
        <p:spPr>
          <a:xfrm>
            <a:off x="14659711" y="7571500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2"/>
                </a:solidFill>
                <a:cs typeface="Calibri"/>
              </a:rPr>
              <a:t>$75,641 PIE Grants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D6853C-06C3-E46C-91AF-4F093A242FC9}"/>
              </a:ext>
            </a:extLst>
          </p:cNvPr>
          <p:cNvSpPr/>
          <p:nvPr/>
        </p:nvSpPr>
        <p:spPr>
          <a:xfrm>
            <a:off x="14466306" y="3832097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2"/>
                </a:solidFill>
                <a:cs typeface="Calibri"/>
              </a:rPr>
              <a:t>$27,310.94 – Other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87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7621" y="836271"/>
            <a:ext cx="13896831" cy="873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258" y="1006258"/>
            <a:ext cx="14440655" cy="856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-3083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F0698B-8AA3-DDC8-0137-8616E6885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59" y="917156"/>
            <a:ext cx="12336694" cy="403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468A01-D8C9-416F-A100-C95ECC004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17" y="5019075"/>
            <a:ext cx="12336694" cy="3696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79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00206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00206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00206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00206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971" y="6521116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5" y="6510583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87" y="6510583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407D-2C11-4897-A4E8-047947C9B363}"/>
              </a:ext>
            </a:extLst>
          </p:cNvPr>
          <p:cNvSpPr/>
          <p:nvPr/>
        </p:nvSpPr>
        <p:spPr>
          <a:xfrm>
            <a:off x="12572487" y="6510583"/>
            <a:ext cx="3505504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11A4F-94C1-76D4-2015-2FEFF7F59CC9}"/>
              </a:ext>
            </a:extLst>
          </p:cNvPr>
          <p:cNvSpPr/>
          <p:nvPr/>
        </p:nvSpPr>
        <p:spPr>
          <a:xfrm>
            <a:off x="7155559" y="6521116"/>
            <a:ext cx="3550540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1CCF3-52D5-661B-87A1-BFBD3A37A398}"/>
              </a:ext>
            </a:extLst>
          </p:cNvPr>
          <p:cNvSpPr/>
          <p:nvPr/>
        </p:nvSpPr>
        <p:spPr>
          <a:xfrm>
            <a:off x="1738783" y="6529408"/>
            <a:ext cx="3550388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73B38D-B933-2DC4-463F-C5252359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429" y="1457088"/>
            <a:ext cx="13299896" cy="721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5000">
              <a:srgbClr val="A15084"/>
            </a:gs>
            <a:gs pos="73000">
              <a:srgbClr val="BF8CA8"/>
            </a:gs>
            <a:gs pos="58000">
              <a:srgbClr val="D9C2C8"/>
            </a:gs>
            <a:gs pos="42000">
              <a:schemeClr val="bg2"/>
            </a:gs>
            <a:gs pos="100000">
              <a:srgbClr val="7F0B5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rgbClr val="002060"/>
                </a:solidFill>
              </a:rPr>
              <a:t>PFC &amp; Lease Revenue Projects Update</a:t>
            </a:r>
            <a:endParaRPr spc="-5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rgbClr val="002060"/>
                </a:solidFill>
                <a:latin typeface="Roboto"/>
                <a:cs typeface="Roboto"/>
              </a:rPr>
              <a:t>April 30, 2023</a:t>
            </a:r>
            <a:endParaRPr lang="en-US" sz="40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32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1B8724-9820-677F-02AA-4FDCBFF0025D}"/>
              </a:ext>
            </a:extLst>
          </p:cNvPr>
          <p:cNvSpPr/>
          <p:nvPr/>
        </p:nvSpPr>
        <p:spPr>
          <a:xfrm>
            <a:off x="-175846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cs typeface="Adobe Devanagari" panose="02040503050201020203" pitchFamily="18" charset="0"/>
              </a:rPr>
              <a:t>As of April 30, 2023</a:t>
            </a:r>
            <a:endParaRPr lang="en-US" sz="4000" b="1" dirty="0">
              <a:solidFill>
                <a:srgbClr val="002060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rgbClr val="002060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260" y="2751786"/>
            <a:ext cx="8439780" cy="6947214"/>
          </a:xfrm>
          <a:prstGeom prst="rect">
            <a:avLst/>
          </a:prstGeom>
          <a:ln w="3175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April 30, 2023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353" y="1862647"/>
            <a:ext cx="14242742" cy="6857959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April 30,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35</a:t>
            </a:fld>
            <a:endParaRPr lang="en-US" sz="280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5426D82-C2C4-B797-0362-331105DF3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4100" y="2994237"/>
            <a:ext cx="13712173" cy="4018878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21914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A639F142-551E-DC74-FE40-331F7E9B5C53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36</a:t>
            </a:fld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37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302385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9B272BE1-C0E0-1EEF-F2A1-322BE42C391A}"/>
              </a:ext>
            </a:extLst>
          </p:cNvPr>
          <p:cNvSpPr/>
          <p:nvPr/>
        </p:nvSpPr>
        <p:spPr>
          <a:xfrm>
            <a:off x="8468407" y="232726"/>
            <a:ext cx="9357360" cy="9455738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02060"/>
          </a:solidFill>
          <a:effectLst>
            <a:glow rad="127000">
              <a:srgbClr val="002060"/>
            </a:glow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00206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002060"/>
                </a:solidFill>
                <a:latin typeface="Roboto"/>
              </a:rPr>
              <a:t>April 30,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002060"/>
                </a:solidFill>
              </a:rPr>
              <a:t>Total Assets</a:t>
            </a:r>
            <a:r>
              <a:rPr lang="en-US" sz="3600" dirty="0">
                <a:solidFill>
                  <a:srgbClr val="00206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</a:t>
            </a:r>
            <a:r>
              <a:rPr lang="en-US" sz="3600" b="1" dirty="0">
                <a:solidFill>
                  <a:srgbClr val="002060"/>
                </a:solidFill>
              </a:rPr>
              <a:t>$ 38,190,391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3600" u="sng" dirty="0">
                <a:solidFill>
                  <a:srgbClr val="002060"/>
                </a:solidFill>
              </a:rPr>
              <a:t>Total Liabilities</a:t>
            </a:r>
            <a:r>
              <a:rPr lang="en-US" sz="3600" dirty="0">
                <a:solidFill>
                  <a:srgbClr val="00206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		$ 3,038,281</a:t>
            </a:r>
          </a:p>
          <a:p>
            <a:endParaRPr lang="en-US" sz="2000" b="1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002060"/>
                </a:solidFill>
              </a:rPr>
              <a:t>Total Fund Equity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		</a:t>
            </a:r>
            <a:r>
              <a:rPr lang="en-US" sz="3600" b="1" dirty="0">
                <a:solidFill>
                  <a:srgbClr val="002060"/>
                </a:solidFill>
              </a:rPr>
              <a:t>$ 35,152,110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12A1E-2C82-0D61-A32B-B3FE0E642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0143" y="399793"/>
            <a:ext cx="9153887" cy="92285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rgbClr val="002060"/>
                </a:solidFill>
              </a:rPr>
              <a:t>As of April 30, 2023</a:t>
            </a:r>
            <a:endParaRPr sz="32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The </a:t>
            </a:r>
            <a:r>
              <a:rPr lang="en-US" sz="2800" b="1" u="sng" spc="-5" dirty="0">
                <a:solidFill>
                  <a:srgbClr val="3399FF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General Fund balance at 04/30/2023 is $32,574,010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rgbClr val="00206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5" y="8867775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7F0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965C2-4D8F-2FBD-857B-E30B88FEC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535" y="3808053"/>
            <a:ext cx="14713602" cy="502563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33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9" y="8104674"/>
            <a:ext cx="14325600" cy="119683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503865"/>
            <a:ext cx="14325600" cy="1196836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9" y="4901591"/>
            <a:ext cx="14325600" cy="119830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4325600" cy="1230461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330841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00206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002060"/>
                </a:solidFill>
              </a:rPr>
            </a:br>
            <a:r>
              <a:rPr lang="en-US" sz="5400" spc="-50" dirty="0">
                <a:solidFill>
                  <a:srgbClr val="002060"/>
                </a:solidFill>
              </a:rPr>
              <a:t>As of April 30, 2023</a:t>
            </a:r>
            <a:br>
              <a:rPr lang="en-US" sz="5400" spc="-5" dirty="0">
                <a:solidFill>
                  <a:srgbClr val="002060"/>
                </a:solidFill>
              </a:rPr>
            </a:br>
            <a:br>
              <a:rPr lang="en-US" sz="900" spc="-5" dirty="0">
                <a:solidFill>
                  <a:srgbClr val="00206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00206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48418" y="8310677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637123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2" y="5113247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0516" y="520917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70517" y="681177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70516" y="84125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474236" y="435083"/>
            <a:ext cx="10058400" cy="168581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As of April 30, 2023</a:t>
            </a:r>
            <a:br>
              <a:rPr lang="en-US" sz="2400" kern="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002060"/>
              </a:solidFill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39722" y="2554222"/>
            <a:ext cx="7147410" cy="1812208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503436" y="2554222"/>
            <a:ext cx="7147411" cy="1832820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77589" y="4661976"/>
            <a:ext cx="7147409" cy="3243485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Unassigned Fund Balance    $16,959,899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G/F Expenditures	  $40,969,211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Goal :                      &gt; 30% of G/F Exp.</a:t>
            </a:r>
          </a:p>
          <a:p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503438" y="4668801"/>
            <a:ext cx="7147409" cy="3243485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98514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% FY23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870180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 FY22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773058" y="8197131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/>
                <a:cs typeface="Times New Roman"/>
              </a:rPr>
              <a:t>$35M FY23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317840" y="8210719"/>
            <a:ext cx="2644765" cy="1013317"/>
          </a:xfrm>
          <a:prstGeom prst="bevel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chemeClr val="bg1">
                <a:lumMod val="65000"/>
                <a:alpha val="94000"/>
              </a:schemeClr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$35M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905999" y="4767049"/>
            <a:ext cx="6229729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    $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38,190,391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–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3,038,281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= </a:t>
            </a:r>
            <a:r>
              <a:rPr lang="en-US" sz="25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35,152,110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2109663" y="5143500"/>
            <a:ext cx="680752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35083"/>
            <a:ext cx="10058400" cy="1685817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April 30, 2023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Efficient Leverage Reserves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47581" y="2578222"/>
            <a:ext cx="7196419" cy="181062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206902" y="2563823"/>
            <a:ext cx="6828184" cy="1824493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its debt payments?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47581" y="4550835"/>
            <a:ext cx="7196419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    $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16,959,899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Fund Balance                 </a:t>
            </a:r>
            <a:r>
              <a:rPr lang="en-US" sz="3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$35,152,110 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206902" y="4547126"/>
            <a:ext cx="6828184" cy="3237258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 Principal and Interest Payments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$2,944,268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 Less Facility Charges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50,202,257 - 3,960,787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48% FY23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45%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627162" y="8193832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6.4%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258800" y="8226415"/>
            <a:ext cx="2644765" cy="1013317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8.7%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79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8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10483" y="5131553"/>
            <a:ext cx="694016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2010483" y="6165755"/>
            <a:ext cx="7196419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&lt;75%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	  50% to 75%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206902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&lt;25% of annual revenue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25% to &lt;49%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508285" y="5418675"/>
            <a:ext cx="6198561" cy="334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41266" y="961591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08160"/>
            <a:ext cx="10058400" cy="171274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 lIns="0" tIns="0" rIns="0" bIns="0" anchor="ctr" anchorCtr="1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rgbClr val="002060"/>
                </a:solidFill>
                <a:ea typeface="Roboto"/>
                <a:cs typeface="Adobe Devanagari" panose="02040503050201020203" pitchFamily="18" charset="0"/>
              </a:rPr>
              <a:t>April 30, 2023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Efficiency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 useBgFill="1"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586031"/>
            <a:ext cx="7178268" cy="1855077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 useBgFill="1"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5" y="2580127"/>
            <a:ext cx="6821953" cy="1866884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 useBgFill="1"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596984"/>
            <a:ext cx="7187711" cy="323354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$ 27,587,230</a:t>
            </a:r>
          </a:p>
        </p:txBody>
      </p:sp>
      <p:sp useBgFill="1"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80045" y="4608434"/>
            <a:ext cx="6803801" cy="3235179"/>
          </a:xfrm>
          <a:prstGeom prst="rect">
            <a:avLst/>
          </a:prstGeom>
          <a:ln>
            <a:solidFill>
              <a:srgbClr val="7F0B5B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$1,229,458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FY23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363312" y="8200142"/>
            <a:ext cx="2644765" cy="1025522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FY23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2900035" y="8198513"/>
            <a:ext cx="2644765" cy="1013317"/>
          </a:xfrm>
          <a:prstGeom prst="bevel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22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4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2084081" y="5298486"/>
            <a:ext cx="6860034" cy="275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2030588" y="6111157"/>
            <a:ext cx="7197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9819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17871" y="5351473"/>
            <a:ext cx="6546303" cy="275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14400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$50,202,257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2030588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        $ 85,003,521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3" ma:contentTypeDescription="Create a new document." ma:contentTypeScope="" ma:versionID="83cf7cf41ffebda6714345674cb1457e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1eb5554145b654876bb760c36d32f65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EFAFB7-AA63-4469-94B4-0996D81FD31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594FD4-DC4B-4D3C-ABD0-90F0B5FB3D07}">
  <ds:schemaRefs>
    <ds:schemaRef ds:uri="68a1d430-a50e-484c-b4d2-499916cee9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1886</Words>
  <Application>Microsoft Office PowerPoint</Application>
  <PresentationFormat>Custom</PresentationFormat>
  <Paragraphs>349</Paragraphs>
  <Slides>38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April 30, 2023</vt:lpstr>
      <vt:lpstr>INTERIM FINANCIAL REPORT (unaudited) As of April 30, 2023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Irvington Renovation – Funds by Source As of April 30, 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12</cp:revision>
  <cp:lastPrinted>2022-10-18T22:09:24Z</cp:lastPrinted>
  <dcterms:created xsi:type="dcterms:W3CDTF">2021-09-22T16:28:29Z</dcterms:created>
  <dcterms:modified xsi:type="dcterms:W3CDTF">2023-05-17T14:13:46Z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